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d62ace5d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d62ace5d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d62ace5d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d62ace5d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cc55118f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cc55118f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e01c0a97f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e01c0a97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a298c779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a298c779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c8c190e4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c8c190e4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a298c779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a298c779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c8c190e4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bc8c190e4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d9078a0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d9078a0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a298c779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a298c779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a298c779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a298c779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d62ace5d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d62ace5d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a298c779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a298c779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d62ace5d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d62ace5d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d62ace5d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d62ace5d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7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331450" y="4193134"/>
            <a:ext cx="1409843" cy="803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3707" y="4184400"/>
            <a:ext cx="1409843" cy="80321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eecs.umich.edu/courses/eecs373/Lec/StudentF18/MIDI%20Presentation.pdf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7.png"/><Relationship Id="rId5" Type="http://schemas.openxmlformats.org/officeDocument/2006/relationships/hyperlink" Target="https://hiddenlayerdesign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hyperlink" Target="http://github.com/ChaseStewart/Paddle-of-Theseus" TargetMode="External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Paddle of Theseus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Hidden Layer Design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858000" y="4398975"/>
            <a:ext cx="1848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 Stack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Teensy LC with MIDI+Serial over USB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Written in Arduino and C++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Config mode menu is CLI served over USB serial in Arduino firmware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 can just use the CLI, you don’t need the PoTConfig program!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Custom PCB designed in Upverter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Config program is Python/PyQt5 with Fman Build System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Nonvolatile settings are stored in EEPROM (128B)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Connectors are MTA-640457 series, but then standard female header ends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Design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Sensor_readings + config_settings = MIDI messages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 code: Config or normal mode?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Config Mode: start User Interface to configure nonvolatile memory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Normal Mode: load configs, infinitely loop reading sensors and sending MIDI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Built-in MIDI over USB- just connect to MIDI sink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was a major reason I chose the Teensy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EEPROM memory-maps config structs into offsets for each config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MIDI</a:t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Technical standard for digital music [</a:t>
            </a:r>
            <a:r>
              <a:rPr lang="en" u="sng">
                <a:solidFill>
                  <a:schemeClr val="hlink"/>
                </a:solidFill>
                <a:hlinkClick r:id="rId3"/>
              </a:rPr>
              <a:t>UMich Presentation on MIDI</a:t>
            </a:r>
            <a:r>
              <a:rPr lang="en"/>
              <a:t>]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notes, some control over output sound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Paddle is only a Source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playback or sound capabilities of its own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Implements NoteOn, NoteOff, AfterTouch, PitchBend, wildcard of your choice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Playing with Teensy + MIDI can be really rewarding!!!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 PCB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Important for production, reliability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for every project!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Worth the cost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Worth spending time to get right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Assembly can be HARD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Wires+headers do same thing!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one is mostly connectors</a:t>
            </a: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 b="15555" l="8809" r="12881" t="8231"/>
          <a:stretch/>
        </p:blipFill>
        <p:spPr>
          <a:xfrm>
            <a:off x="4010575" y="2148700"/>
            <a:ext cx="4700224" cy="284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Assembly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Hand assembled/ hand soldered/ custom wires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MTA connectors into PCBs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Watch Wire Gauge when doing this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 is </a:t>
            </a:r>
            <a:r>
              <a:rPr b="1" lang="en"/>
              <a:t>Reliability</a:t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926" y="2571750"/>
            <a:ext cx="3478075" cy="14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 rotWithShape="1">
          <a:blip r:embed="rId4">
            <a:alphaModFix/>
          </a:blip>
          <a:srcRect b="0" l="0" r="0" t="11047"/>
          <a:stretch/>
        </p:blipFill>
        <p:spPr>
          <a:xfrm>
            <a:off x="5054425" y="2048400"/>
            <a:ext cx="3777876" cy="252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 program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Fman Build System (FBS)/PyQt5 using Spencer’s PyQtSA library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QT GUI reads/ writes to CLI over USB serial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Settings are saved in EEPROM until changed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Available for Windows/Debian at hiddenlayerdesign.com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Won’t go to main screen without paddle serial</a:t>
            </a: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 rotWithShape="1">
          <a:blip r:embed="rId3">
            <a:alphaModFix/>
          </a:blip>
          <a:srcRect b="42713" l="-901" r="1793" t="0"/>
          <a:stretch/>
        </p:blipFill>
        <p:spPr>
          <a:xfrm>
            <a:off x="2907325" y="2872650"/>
            <a:ext cx="5331951" cy="23793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2470500"/>
            <a:ext cx="2857500" cy="22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6AA84F"/>
                </a:solidFill>
              </a:rPr>
              <a:t>Chase E. Stewart</a:t>
            </a:r>
            <a:endParaRPr u="sng">
              <a:solidFill>
                <a:srgbClr val="6AA84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design, electronics,  software, prototyping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M.S. Embedded Sys. CU Boulder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5974800" y="2470500"/>
            <a:ext cx="2857500" cy="22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6AA84F"/>
                </a:solidFill>
              </a:rPr>
              <a:t>Eric Atencio</a:t>
            </a:r>
            <a:endParaRPr u="sng">
              <a:solidFill>
                <a:srgbClr val="6AA84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Mechanical Design, Fabrication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M.S. Mech Eng. CU Boulder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43250" y="2470500"/>
            <a:ext cx="2857500" cy="22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6AA84F"/>
                </a:solidFill>
              </a:rPr>
              <a:t>Spencer Arrasmith</a:t>
            </a:r>
            <a:endParaRPr u="sng">
              <a:solidFill>
                <a:srgbClr val="6AA84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PCB &amp; user interface consulting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16142"/>
          <a:stretch/>
        </p:blipFill>
        <p:spPr>
          <a:xfrm>
            <a:off x="1105837" y="1074556"/>
            <a:ext cx="1269226" cy="13769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b="0" l="11814" r="11814" t="0"/>
          <a:stretch/>
        </p:blipFill>
        <p:spPr>
          <a:xfrm>
            <a:off x="6768937" y="1074556"/>
            <a:ext cx="1269226" cy="137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5">
            <a:alphaModFix/>
          </a:blip>
          <a:srcRect b="20831" l="5697" r="5697" t="6483"/>
          <a:stretch/>
        </p:blipFill>
        <p:spPr>
          <a:xfrm>
            <a:off x="3937425" y="1068944"/>
            <a:ext cx="1269251" cy="1388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0" name="Google Shape;70;p14"/>
          <p:cNvSpPr txBox="1"/>
          <p:nvPr/>
        </p:nvSpPr>
        <p:spPr>
          <a:xfrm>
            <a:off x="5002800" y="4350900"/>
            <a:ext cx="382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to Luke Padilla, Patrick Mahony!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0" l="16715" r="16715" t="0"/>
          <a:stretch/>
        </p:blipFill>
        <p:spPr>
          <a:xfrm>
            <a:off x="5890075" y="321600"/>
            <a:ext cx="2949449" cy="221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b="0" l="1257" r="-3454" t="0"/>
          <a:stretch/>
        </p:blipFill>
        <p:spPr>
          <a:xfrm>
            <a:off x="5355275" y="2571750"/>
            <a:ext cx="4019050" cy="22120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555600"/>
            <a:ext cx="4356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Hidden Layer Design </a:t>
            </a:r>
            <a:endParaRPr sz="3000"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389600"/>
            <a:ext cx="49938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300"/>
              <a:buChar char="●"/>
            </a:pPr>
            <a:r>
              <a:rPr lang="en" sz="1300" u="sng">
                <a:solidFill>
                  <a:srgbClr val="6AA84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https://hiddenlayerdesign.com</a:t>
            </a:r>
            <a:endParaRPr sz="1300">
              <a:solidFill>
                <a:srgbClr val="6AA84F"/>
              </a:solidFill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empower artists to achieve demanding technological visions by providing high-tech consultation and creation of custom software and embedded electronic artifacts.</a:t>
            </a:r>
            <a:endParaRPr sz="1300"/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i="1" lang="en" sz="1300"/>
              <a:t>Hidden Layer: Boulder [2018],</a:t>
            </a:r>
            <a:r>
              <a:rPr lang="en" sz="1300"/>
              <a:t> </a:t>
            </a:r>
            <a:r>
              <a:rPr i="1" lang="en" sz="1300"/>
              <a:t>Paddle of Theseus [2021]</a:t>
            </a:r>
            <a:endParaRPr i="1" sz="13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Statement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025" y="1861700"/>
            <a:ext cx="2350451" cy="29348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152475"/>
            <a:ext cx="467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Digital Instrument, like electronic keyboard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Plays like a fretless bass w/ whammy bar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Char char="●"/>
            </a:pPr>
            <a:r>
              <a:rPr lang="en" u="sng">
                <a:solidFill>
                  <a:srgbClr val="6AA84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github.com/ChaseStewart/Paddle-of-Theseus</a:t>
            </a:r>
            <a:endParaRPr>
              <a:solidFill>
                <a:srgbClr val="6AA84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5">
            <a:alphaModFix/>
          </a:blip>
          <a:srcRect b="17400" l="0" r="0" t="27796"/>
          <a:stretch/>
        </p:blipFill>
        <p:spPr>
          <a:xfrm>
            <a:off x="646700" y="2442750"/>
            <a:ext cx="4008500" cy="16475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5592">
            <a:off x="2366099" y="2571749"/>
            <a:ext cx="4275903" cy="2405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197400" y="1152475"/>
            <a:ext cx="605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>
                <a:solidFill>
                  <a:srgbClr val="6AA84F"/>
                </a:solidFill>
              </a:rPr>
              <a:t>Hold down</a:t>
            </a:r>
            <a:r>
              <a:rPr lang="en"/>
              <a:t> along the neck to “</a:t>
            </a:r>
            <a:r>
              <a:rPr lang="en">
                <a:solidFill>
                  <a:srgbClr val="6AA84F"/>
                </a:solidFill>
              </a:rPr>
              <a:t>fret</a:t>
            </a:r>
            <a:r>
              <a:rPr lang="en"/>
              <a:t>”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>
                <a:solidFill>
                  <a:srgbClr val="6AA84F"/>
                </a:solidFill>
              </a:rPr>
              <a:t>Tap a button</a:t>
            </a:r>
            <a:r>
              <a:rPr lang="en"/>
              <a:t> to “</a:t>
            </a:r>
            <a:r>
              <a:rPr lang="en">
                <a:solidFill>
                  <a:srgbClr val="6AA84F"/>
                </a:solidFill>
              </a:rPr>
              <a:t>strum</a:t>
            </a:r>
            <a:r>
              <a:rPr lang="en"/>
              <a:t>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Buttons together can form a </a:t>
            </a:r>
            <a:r>
              <a:rPr lang="en">
                <a:solidFill>
                  <a:srgbClr val="6AA84F"/>
                </a:solidFill>
              </a:rPr>
              <a:t>chord</a:t>
            </a:r>
            <a:endParaRPr>
              <a:solidFill>
                <a:srgbClr val="6AA84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>
                <a:solidFill>
                  <a:srgbClr val="6AA84F"/>
                </a:solidFill>
              </a:rPr>
              <a:t>Wave hand</a:t>
            </a:r>
            <a:r>
              <a:rPr lang="en"/>
              <a:t> to use “</a:t>
            </a:r>
            <a:r>
              <a:rPr lang="en">
                <a:solidFill>
                  <a:srgbClr val="6AA84F"/>
                </a:solidFill>
              </a:rPr>
              <a:t>whammy bar</a:t>
            </a:r>
            <a:r>
              <a:rPr lang="en"/>
              <a:t>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>
                <a:solidFill>
                  <a:srgbClr val="6AA84F"/>
                </a:solidFill>
              </a:rPr>
              <a:t>Turn standard knob</a:t>
            </a:r>
            <a:r>
              <a:rPr lang="en"/>
              <a:t> to change </a:t>
            </a:r>
            <a:r>
              <a:rPr lang="en">
                <a:solidFill>
                  <a:srgbClr val="6AA84F"/>
                </a:solidFill>
              </a:rPr>
              <a:t>volume</a:t>
            </a:r>
            <a:endParaRPr>
              <a:solidFill>
                <a:srgbClr val="6AA84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>
                <a:solidFill>
                  <a:srgbClr val="6AA84F"/>
                </a:solidFill>
              </a:rPr>
              <a:t>Turn LED knob</a:t>
            </a:r>
            <a:r>
              <a:rPr lang="en"/>
              <a:t> to change </a:t>
            </a:r>
            <a:r>
              <a:rPr lang="en">
                <a:solidFill>
                  <a:srgbClr val="6AA84F"/>
                </a:solidFill>
              </a:rPr>
              <a:t>effect </a:t>
            </a:r>
            <a:r>
              <a:rPr lang="en"/>
              <a:t>(setup required)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>
                <a:solidFill>
                  <a:srgbClr val="6AA84F"/>
                </a:solidFill>
              </a:rPr>
              <a:t>Tap LED knob</a:t>
            </a:r>
            <a:r>
              <a:rPr lang="en"/>
              <a:t> to switch </a:t>
            </a:r>
            <a:r>
              <a:rPr lang="en">
                <a:solidFill>
                  <a:srgbClr val="6AA84F"/>
                </a:solidFill>
              </a:rPr>
              <a:t>config</a:t>
            </a:r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Configuration Mode/ Tool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Enter via Config Gesture, leave via “Exit Program” in PoTConfig tool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Settings persist until changed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See and change state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Root Note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Mode (Major, Minor, Mixolydian, Dorian, Chromatic)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LED knob control code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Button-note offsets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Restore Defaults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Enable/Disable Config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42713" l="-901" r="1793" t="0"/>
          <a:stretch/>
        </p:blipFill>
        <p:spPr>
          <a:xfrm>
            <a:off x="3500350" y="2707725"/>
            <a:ext cx="5331951" cy="23793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</a:t>
            </a:r>
            <a:r>
              <a:rPr lang="en"/>
              <a:t>xpressive instrument one might choose to perform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Expressive- allows </a:t>
            </a:r>
            <a:r>
              <a:rPr lang="en">
                <a:solidFill>
                  <a:srgbClr val="6AA84F"/>
                </a:solidFill>
              </a:rPr>
              <a:t>precision </a:t>
            </a:r>
            <a:r>
              <a:rPr lang="en"/>
              <a:t>and </a:t>
            </a:r>
            <a:r>
              <a:rPr lang="en">
                <a:solidFill>
                  <a:srgbClr val="6AA84F"/>
                </a:solidFill>
              </a:rPr>
              <a:t>controlled wide range</a:t>
            </a:r>
            <a:r>
              <a:rPr lang="en"/>
              <a:t> of output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to play and understand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Bring instrument fully to product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off-the-shelf sensors and build processes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Seamless left/right hand design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prototype, ~5 sensor kits built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Everything built by hand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at v1.0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PoTConfig available at hiddenlayerdesign.com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Gauging interest in project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Track status on GitHub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29468" l="26841" r="0" t="0"/>
          <a:stretch/>
        </p:blipFill>
        <p:spPr>
          <a:xfrm>
            <a:off x="6651076" y="757825"/>
            <a:ext cx="2116622" cy="36278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4" name="Google Shape;114;p20"/>
          <p:cNvPicPr preferRelativeResize="0"/>
          <p:nvPr/>
        </p:nvPicPr>
        <p:blipFill rotWithShape="1">
          <a:blip r:embed="rId4">
            <a:alphaModFix/>
          </a:blip>
          <a:srcRect b="3924" l="26284" r="45569" t="6893"/>
          <a:stretch/>
        </p:blipFill>
        <p:spPr>
          <a:xfrm>
            <a:off x="5361175" y="278138"/>
            <a:ext cx="814252" cy="45872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39463"/>
            <a:ext cx="4112698" cy="25867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8084" y="1975475"/>
            <a:ext cx="3044218" cy="191469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2" name="Google Shape;122;p21"/>
          <p:cNvSpPr txBox="1"/>
          <p:nvPr/>
        </p:nvSpPr>
        <p:spPr>
          <a:xfrm>
            <a:off x="2000250" y="1193775"/>
            <a:ext cx="514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http://eepurl.com/hqUX0n</a:t>
            </a:r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iddenLayerDesig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